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315" r:id="rId2"/>
    <p:sldId id="340" r:id="rId3"/>
    <p:sldId id="316" r:id="rId4"/>
    <p:sldId id="341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9" r:id="rId22"/>
    <p:sldId id="336" r:id="rId23"/>
    <p:sldId id="337" r:id="rId24"/>
    <p:sldId id="342" r:id="rId25"/>
    <p:sldId id="343" r:id="rId26"/>
    <p:sldId id="344" r:id="rId27"/>
    <p:sldId id="345" r:id="rId28"/>
    <p:sldId id="346" r:id="rId29"/>
    <p:sldId id="350" r:id="rId30"/>
    <p:sldId id="349" r:id="rId31"/>
    <p:sldId id="347" r:id="rId32"/>
    <p:sldId id="348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9"/>
  </p:normalViewPr>
  <p:slideViewPr>
    <p:cSldViewPr>
      <p:cViewPr varScale="1">
        <p:scale>
          <a:sx n="87" d="100"/>
          <a:sy n="87" d="100"/>
        </p:scale>
        <p:origin x="18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FB5657-B8CF-F347-B0A7-DA5B3BEA55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32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7CB68D8-2B5A-3A45-A5F1-280AC942A9EB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194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1746BE2-863A-6040-BB83-2983B147DCDE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92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5E53900-22BE-E344-9E8F-864FA13CAEA8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73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8C08118-4CCE-664E-87CD-E703E6E0DFA3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430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51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30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98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495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4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59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817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38239DD-1A91-2449-B788-F4783CED7758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12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62E8C7B-7F91-6C41-899C-EE9A1B3B8FAA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54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5836307-6537-1D47-859A-E118FCF4B1B6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4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6A114E2-3F73-6547-80DE-F08C89329EB2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43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0520FA2-AD56-E84C-93F6-487CA37A1D20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06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FC9EC64-91C2-4D4A-B61A-2B318F6CDE33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32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22415C5-208D-474E-A569-FE47893F1C8C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270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779C637-BA68-C446-95E3-CFCFBDC7C78C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75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82334B-5997-B64A-AE11-04DC45E7ED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6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F0E703-8415-0A45-8327-DB91DCE09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3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9CA14-D3CF-DC44-97AB-B1FF8CBE596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05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725E66-BFAD-574C-9C7C-A802CAFBBA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0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28EF51-3355-264B-BBE6-EF2BF24E98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2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80090E-D681-EF4E-A77F-53900F94EC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1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7308D9-2528-4449-82E7-134BC20ED5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7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0D3BFD-420C-E142-96F2-32C737D946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2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6F5934-B9E8-9A41-B66D-AA8746620A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9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67B5F8-8C5F-0940-9823-CA5A234CE6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7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ADB51C-99B3-E249-804A-33CAB156CF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3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0AED4E-2EDC-2F46-8907-4583F6CC2C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4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4173FCC-2436-4442-AE68-1A427769E82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Brain Organization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Similarity among vertebrates</a:t>
            </a:r>
          </a:p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Organization-major features</a:t>
            </a:r>
          </a:p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Development</a:t>
            </a:r>
          </a:p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Structure-Function Relations</a:t>
            </a:r>
          </a:p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ventri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0"/>
            <a:ext cx="5054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6867" name="Picture 4" descr="HYDROCEPH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22775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6" descr="HYDROCEPH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1188" y="0"/>
            <a:ext cx="4638675" cy="6400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Treatment Of Hydrocephalus</a:t>
            </a:r>
          </a:p>
        </p:txBody>
      </p:sp>
      <p:pic>
        <p:nvPicPr>
          <p:cNvPr id="38915" name="Picture 4" descr="water on brai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742950"/>
            <a:ext cx="6324600" cy="60785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Brain Development</a:t>
            </a:r>
          </a:p>
        </p:txBody>
      </p:sp>
      <p:pic>
        <p:nvPicPr>
          <p:cNvPr id="40963" name="Picture 4" descr="neuraltube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62000"/>
            <a:ext cx="1836738" cy="6096000"/>
          </a:xfrm>
        </p:spPr>
      </p:pic>
      <p:pic>
        <p:nvPicPr>
          <p:cNvPr id="40964" name="Picture 5" descr="neuraltub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72390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9144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Primary Vesicles</a:t>
            </a:r>
          </a:p>
        </p:txBody>
      </p:sp>
      <p:pic>
        <p:nvPicPr>
          <p:cNvPr id="41987" name="Picture 4" descr="primary vessicle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363663"/>
            <a:ext cx="7086600" cy="54086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 descr="dev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354263"/>
            <a:ext cx="9144000" cy="33686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Forebrain Development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5060" name="Picture 4" descr="f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Midbrain Development</a:t>
            </a:r>
          </a:p>
        </p:txBody>
      </p:sp>
      <p:pic>
        <p:nvPicPr>
          <p:cNvPr id="46083" name="Picture 4" descr="mi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193800"/>
            <a:ext cx="7696200" cy="5664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Rostral Hindbrain Development</a:t>
            </a:r>
          </a:p>
        </p:txBody>
      </p:sp>
      <p:pic>
        <p:nvPicPr>
          <p:cNvPr id="47107" name="Picture 4" descr="rostralhin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258888"/>
            <a:ext cx="6858000" cy="55594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Caudal Hindbrain Development</a:t>
            </a:r>
          </a:p>
        </p:txBody>
      </p:sp>
      <p:pic>
        <p:nvPicPr>
          <p:cNvPr id="48131" name="Picture 4" descr="caudalhin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347788"/>
            <a:ext cx="5562600" cy="54578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Terminology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066800"/>
            <a:ext cx="7772400" cy="27432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nerve/tract </a:t>
            </a:r>
          </a:p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ganglion/nucleus</a:t>
            </a:r>
          </a:p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receptor </a:t>
            </a:r>
          </a:p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cell body (soma)/axon/dendrite/neurite/fiber</a:t>
            </a:r>
          </a:p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4" descr="Kolb3e_fig_03-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98838"/>
            <a:ext cx="3665538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Spinal Cord Development</a:t>
            </a:r>
          </a:p>
        </p:txBody>
      </p:sp>
      <p:pic>
        <p:nvPicPr>
          <p:cNvPr id="49155" name="Picture 4" descr="spcor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995363"/>
            <a:ext cx="6781800" cy="57642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381000" y="6096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FFFF00"/>
                </a:solidFill>
              </a:rPr>
              <a:t>3 Types of Cortex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685800"/>
            <a:ext cx="5384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0"/>
            <a:ext cx="3789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7550"/>
            <a:ext cx="91440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Times" charset="0"/>
                <a:ea typeface="ＭＳ Ｐゴシック" charset="0"/>
                <a:cs typeface="ＭＳ Ｐゴシック" charset="0"/>
              </a:rPr>
              <a:t>How do we know what we know about major brain regions?</a:t>
            </a: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303463"/>
            <a:ext cx="7775575" cy="4113212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Times" charset="0"/>
                <a:ea typeface="ＭＳ Ｐゴシック" charset="0"/>
                <a:cs typeface="ＭＳ Ｐゴシック" charset="0"/>
              </a:rPr>
              <a:t>Experimentally induce lesions (non-humans), accidents and neuropathies (humans)</a:t>
            </a:r>
          </a:p>
          <a:p>
            <a:r>
              <a:rPr lang="en-US">
                <a:solidFill>
                  <a:srgbClr val="000000"/>
                </a:solidFill>
                <a:latin typeface="Times" charset="0"/>
                <a:ea typeface="ＭＳ Ｐゴシック" charset="0"/>
                <a:cs typeface="ＭＳ Ｐゴシック" charset="0"/>
              </a:rPr>
              <a:t>Experimental stimulation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Times" charset="0"/>
                <a:ea typeface="ＭＳ Ｐゴシック" charset="0"/>
              </a:rPr>
              <a:t>Early work of Wilder Penfield</a:t>
            </a:r>
          </a:p>
          <a:p>
            <a:r>
              <a:rPr lang="en-US">
                <a:solidFill>
                  <a:srgbClr val="000000"/>
                </a:solidFill>
                <a:latin typeface="Times" charset="0"/>
                <a:ea typeface="ＭＳ Ｐゴシック" charset="0"/>
                <a:cs typeface="ＭＳ Ｐゴシック" charset="0"/>
              </a:rPr>
              <a:t>Imaging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Times" charset="0"/>
                <a:ea typeface="ＭＳ Ｐゴシック" charset="0"/>
              </a:rPr>
              <a:t>fMRI-functional magnetic resonance imaging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Times" charset="0"/>
                <a:ea typeface="ＭＳ Ｐゴシック" charset="0"/>
              </a:rPr>
              <a:t>PET- positron emission tomography</a:t>
            </a:r>
            <a:endParaRPr lang="en-US"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377825"/>
            <a:ext cx="8129588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377825"/>
            <a:ext cx="8129588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5563"/>
            <a:ext cx="8001000" cy="681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688"/>
            <a:ext cx="7467600" cy="678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"/>
          <p:cNvSpPr txBox="1">
            <a:spLocks noChangeArrowheads="1"/>
          </p:cNvSpPr>
          <p:nvPr/>
        </p:nvSpPr>
        <p:spPr bwMode="auto">
          <a:xfrm>
            <a:off x="1524000" y="381000"/>
            <a:ext cx="6553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3200"/>
              <a:t>PET – positron emission tomography</a:t>
            </a:r>
          </a:p>
        </p:txBody>
      </p:sp>
      <p:sp>
        <p:nvSpPr>
          <p:cNvPr id="63491" name="TextBox 2"/>
          <p:cNvSpPr txBox="1">
            <a:spLocks noChangeArrowheads="1"/>
          </p:cNvSpPr>
          <p:nvPr/>
        </p:nvSpPr>
        <p:spPr bwMode="auto">
          <a:xfrm>
            <a:off x="457200" y="16764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/>
              <a:t>-</a:t>
            </a:r>
            <a:r>
              <a:rPr lang="en-US" sz="2000"/>
              <a:t>subject is injected with a radioactive form of glucose (F-18 deoxyglucose) </a:t>
            </a:r>
          </a:p>
          <a:p>
            <a:pPr>
              <a:buFontTx/>
              <a:buChar char="-"/>
            </a:pPr>
            <a:r>
              <a:rPr lang="en-US" sz="2000"/>
              <a:t>Glucose is taken up by neurons in proportion to their activity</a:t>
            </a:r>
          </a:p>
          <a:p>
            <a:pPr>
              <a:buFontTx/>
              <a:buChar char="-"/>
            </a:pPr>
            <a:r>
              <a:rPr lang="en-US" sz="2000"/>
              <a:t>F-18 deoxyglucose accumulates in most active cells</a:t>
            </a:r>
          </a:p>
          <a:p>
            <a:pPr>
              <a:buFontTx/>
              <a:buChar char="-"/>
            </a:pPr>
            <a:r>
              <a:rPr lang="en-US" sz="2000"/>
              <a:t>Positrons emmitted by the radionuclide are detected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brainev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0"/>
            <a:ext cx="6038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Box 1"/>
          <p:cNvSpPr txBox="1">
            <a:spLocks noChangeArrowheads="1"/>
          </p:cNvSpPr>
          <p:nvPr/>
        </p:nvSpPr>
        <p:spPr bwMode="auto">
          <a:xfrm>
            <a:off x="609600" y="6858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rgbClr val="000000"/>
                </a:solidFill>
              </a:rPr>
              <a:t>fMRI-functional magnetic resonance imaging</a:t>
            </a:r>
            <a:endParaRPr lang="en-US" sz="3200"/>
          </a:p>
        </p:txBody>
      </p:sp>
      <p:sp>
        <p:nvSpPr>
          <p:cNvPr id="64515" name="TextBox 2"/>
          <p:cNvSpPr txBox="1">
            <a:spLocks noChangeArrowheads="1"/>
          </p:cNvSpPr>
          <p:nvPr/>
        </p:nvSpPr>
        <p:spPr bwMode="auto">
          <a:xfrm>
            <a:off x="838200" y="1676400"/>
            <a:ext cx="7848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buFontTx/>
              <a:buChar char="-"/>
            </a:pPr>
            <a:r>
              <a:rPr lang="en-US"/>
              <a:t>Head is placed in the bore of a very strong magnet</a:t>
            </a:r>
          </a:p>
          <a:p>
            <a:pPr>
              <a:buFontTx/>
              <a:buChar char="-"/>
            </a:pPr>
            <a:r>
              <a:rPr lang="en-US"/>
              <a:t>Magnetic field is </a:t>
            </a:r>
            <a:r>
              <a:rPr lang="ja-JP" altLang="en-US"/>
              <a:t>“</a:t>
            </a:r>
            <a:r>
              <a:rPr lang="en-US"/>
              <a:t>pulsed</a:t>
            </a:r>
            <a:r>
              <a:rPr lang="ja-JP" altLang="en-US"/>
              <a:t>”</a:t>
            </a:r>
            <a:r>
              <a:rPr lang="en-US"/>
              <a:t> or varied</a:t>
            </a:r>
          </a:p>
          <a:p>
            <a:pPr>
              <a:buFontTx/>
              <a:buChar char="-"/>
            </a:pPr>
            <a:r>
              <a:rPr lang="en-US"/>
              <a:t>Atoms emit radiofrequency energy – this is what is detected</a:t>
            </a:r>
          </a:p>
          <a:p>
            <a:pPr>
              <a:buFontTx/>
              <a:buChar char="-"/>
            </a:pPr>
            <a:r>
              <a:rPr lang="en-US"/>
              <a:t>Oxygenated blood emits differently than deoxygenated blood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</p:txBody>
      </p:sp>
      <p:pic>
        <p:nvPicPr>
          <p:cNvPr id="64516" name="Picture 3" descr="mri-sc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63900"/>
            <a:ext cx="4672013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62800" cy="661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7086600" y="762000"/>
            <a:ext cx="228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blue=auditory</a:t>
            </a:r>
          </a:p>
          <a:p>
            <a:r>
              <a:rPr lang="en-US">
                <a:solidFill>
                  <a:srgbClr val="000000"/>
                </a:solidFill>
              </a:rPr>
              <a:t>speech percept.</a:t>
            </a:r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6934200" y="2117725"/>
            <a:ext cx="2209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7086600" y="2041525"/>
            <a:ext cx="2057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65542" name="Text Box 6"/>
          <p:cNvSpPr txBox="1">
            <a:spLocks noChangeArrowheads="1"/>
          </p:cNvSpPr>
          <p:nvPr/>
        </p:nvSpPr>
        <p:spPr bwMode="auto">
          <a:xfrm>
            <a:off x="7086600" y="2195513"/>
            <a:ext cx="2057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purple= silent lip reading</a:t>
            </a:r>
            <a:endParaRPr lang="en-US"/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7335838" y="3668713"/>
            <a:ext cx="1808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Yellow=both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7791450" cy="1109663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Times" charset="0"/>
                <a:ea typeface="ＭＳ Ｐゴシック" charset="0"/>
                <a:cs typeface="ＭＳ Ｐゴシック" charset="0"/>
              </a:rPr>
              <a:t>MRI Hall of Shame</a:t>
            </a: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7587" name="Picture 6" descr="chair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3463925"/>
            <a:ext cx="3406775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7" descr="O2_bott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4038"/>
            <a:ext cx="3254375" cy="24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8" descr="Buffer_In_Bor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663"/>
            <a:ext cx="4281488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Picture 9" descr="IV_p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4329113"/>
            <a:ext cx="2538413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3"/>
          <p:cNvSpPr>
            <a:spLocks noGrp="1"/>
          </p:cNvSpPr>
          <p:nvPr>
            <p:ph type="title"/>
          </p:nvPr>
        </p:nvSpPr>
        <p:spPr>
          <a:xfrm>
            <a:off x="4648200" y="685800"/>
            <a:ext cx="4191000" cy="3733800"/>
          </a:xfrm>
        </p:spPr>
        <p:txBody>
          <a:bodyPr/>
          <a:lstStyle/>
          <a:p>
            <a:pPr algn="l"/>
            <a:r>
              <a:rPr lang="en-US" sz="3200">
                <a:latin typeface="Times" charset="0"/>
                <a:ea typeface="ＭＳ Ｐゴシック" charset="0"/>
                <a:cs typeface="ＭＳ Ｐゴシック" charset="0"/>
              </a:rPr>
              <a:t>All vertebrates have the same brain components because they share a common evolutionary origin</a:t>
            </a:r>
          </a:p>
        </p:txBody>
      </p:sp>
      <p:pic>
        <p:nvPicPr>
          <p:cNvPr id="21507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533400"/>
            <a:ext cx="456565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rat vs 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0"/>
            <a:ext cx="5207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Vertebrate Nervous System Organization</a:t>
            </a:r>
            <a:b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</a:br>
            <a:endParaRPr lang="en-US">
              <a:solidFill>
                <a:srgbClr val="FFFF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6626" name="Object 2"/>
          <p:cNvGraphicFramePr>
            <a:graphicFrameLocks noGrp="1" noChangeAspect="1"/>
          </p:cNvGraphicFramePr>
          <p:nvPr>
            <p:ph type="dgm" idx="1"/>
            <p:extLst>
              <p:ext uri="{D42A27DB-BD31-4B8C-83A1-F6EECF244321}">
                <p14:modId xmlns:p14="http://schemas.microsoft.com/office/powerpoint/2010/main" val="657048231"/>
              </p:ext>
            </p:extLst>
          </p:nvPr>
        </p:nvGraphicFramePr>
        <p:xfrm>
          <a:off x="0" y="2060575"/>
          <a:ext cx="9144000" cy="23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Microsoft Organization Chart" r:id="rId4" imgW="12166600" imgH="3124200" progId="MSOrgChart.2">
                  <p:embed followColorScheme="full"/>
                </p:oleObj>
              </mc:Choice>
              <mc:Fallback>
                <p:oleObj name="Microsoft Organization Chart" r:id="rId4" imgW="12166600" imgH="3124200" progId="MSOrgChart.2">
                  <p:embed followColorScheme="full"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60575"/>
                        <a:ext cx="9144000" cy="2347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4095690"/>
            <a:ext cx="762000" cy="40011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Basal Ganglia</a:t>
            </a:r>
            <a:endParaRPr lang="en-US" sz="100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Vertebrate Nervous System Organization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Times" charset="0"/>
                <a:ea typeface="ＭＳ Ｐゴシック" charset="0"/>
                <a:cs typeface="ＭＳ Ｐゴシック" charset="0"/>
              </a:rPr>
            </a:b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8674" name="Object 2"/>
          <p:cNvGraphicFramePr>
            <a:graphicFrameLocks noGrp="1" noChangeAspect="1"/>
          </p:cNvGraphicFramePr>
          <p:nvPr>
            <p:ph type="dgm" idx="1"/>
          </p:nvPr>
        </p:nvGraphicFramePr>
        <p:xfrm>
          <a:off x="0" y="2686050"/>
          <a:ext cx="9144000" cy="270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Microsoft Organization Chart" r:id="rId4" imgW="13792200" imgH="4076700" progId="MSOrgChart.2">
                  <p:embed followColorScheme="full"/>
                </p:oleObj>
              </mc:Choice>
              <mc:Fallback>
                <p:oleObj name="Microsoft Organization Chart" r:id="rId4" imgW="13792200" imgH="4076700" progId="MSOrgChart.2">
                  <p:embed followColorScheme="full"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86050"/>
                        <a:ext cx="9144000" cy="270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FF00"/>
                </a:solidFill>
                <a:latin typeface="Times" charset="0"/>
                <a:ea typeface="ＭＳ Ｐゴシック" charset="0"/>
                <a:cs typeface="ＭＳ Ｐゴシック" charset="0"/>
              </a:rPr>
              <a:t>The Ventricular System</a:t>
            </a:r>
          </a:p>
        </p:txBody>
      </p:sp>
      <p:pic>
        <p:nvPicPr>
          <p:cNvPr id="30723" name="Picture 5" descr="ventricle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87575" y="838200"/>
            <a:ext cx="4484688" cy="6019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cortex-ventricle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0"/>
            <a:ext cx="3787775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221</Words>
  <Application>Microsoft Macintosh PowerPoint</Application>
  <PresentationFormat>On-screen Show (4:3)</PresentationFormat>
  <Paragraphs>58</Paragraphs>
  <Slides>32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ＭＳ Ｐゴシック</vt:lpstr>
      <vt:lpstr>Times</vt:lpstr>
      <vt:lpstr>Blank Presentation</vt:lpstr>
      <vt:lpstr>Microsoft Organization Chart</vt:lpstr>
      <vt:lpstr>Brain Organization</vt:lpstr>
      <vt:lpstr>Terminology</vt:lpstr>
      <vt:lpstr>PowerPoint Presentation</vt:lpstr>
      <vt:lpstr>All vertebrates have the same brain components because they share a common evolutionary origin</vt:lpstr>
      <vt:lpstr>PowerPoint Presentation</vt:lpstr>
      <vt:lpstr>Vertebrate Nervous System Organization </vt:lpstr>
      <vt:lpstr>Vertebrate Nervous System Organization </vt:lpstr>
      <vt:lpstr>The Ventricular System</vt:lpstr>
      <vt:lpstr>PowerPoint Presentation</vt:lpstr>
      <vt:lpstr>PowerPoint Presentation</vt:lpstr>
      <vt:lpstr>PowerPoint Presentation</vt:lpstr>
      <vt:lpstr>Treatment Of Hydrocephalus</vt:lpstr>
      <vt:lpstr>Brain Development</vt:lpstr>
      <vt:lpstr>Primary Vesicles</vt:lpstr>
      <vt:lpstr>PowerPoint Presentation</vt:lpstr>
      <vt:lpstr>Forebrain Development</vt:lpstr>
      <vt:lpstr>Midbrain Development</vt:lpstr>
      <vt:lpstr>Rostral Hindbrain Development</vt:lpstr>
      <vt:lpstr>Caudal Hindbrain Development</vt:lpstr>
      <vt:lpstr>Spinal Cord Development</vt:lpstr>
      <vt:lpstr>PowerPoint Presentation</vt:lpstr>
      <vt:lpstr>PowerPoint Presentation</vt:lpstr>
      <vt:lpstr>PowerPoint Presentation</vt:lpstr>
      <vt:lpstr>How do we know what we know about major brain regions?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MRI Hall of Shame</vt:lpstr>
    </vt:vector>
  </TitlesOfParts>
  <Company>UWEC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RESETTING THE CIRCADIAN CLOCK THROUGH EXERCISE AND AROUSAL</dc:title>
  <dc:creator>Office User</dc:creator>
  <cp:lastModifiedBy>Microsoft Office User</cp:lastModifiedBy>
  <cp:revision>29</cp:revision>
  <dcterms:created xsi:type="dcterms:W3CDTF">2012-01-25T19:16:50Z</dcterms:created>
  <dcterms:modified xsi:type="dcterms:W3CDTF">2018-01-29T04:27:41Z</dcterms:modified>
</cp:coreProperties>
</file>